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2" r:id="rId8"/>
    <p:sldId id="261" r:id="rId9"/>
    <p:sldId id="265" r:id="rId10"/>
    <p:sldId id="263" r:id="rId11"/>
    <p:sldId id="264" r:id="rId12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5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ážová Barbora" userId="ee077b3d-675d-4919-8379-59a15074263d" providerId="ADAL" clId="{F26A2FC8-74A6-4E5F-8C74-2B824DE106C4}"/>
    <pc:docChg chg="custSel delSld modSld">
      <pc:chgData name="Balážová Barbora" userId="ee077b3d-675d-4919-8379-59a15074263d" providerId="ADAL" clId="{F26A2FC8-74A6-4E5F-8C74-2B824DE106C4}" dt="2024-07-01T09:41:14.734" v="18" actId="2696"/>
      <pc:docMkLst>
        <pc:docMk/>
      </pc:docMkLst>
      <pc:sldChg chg="addSp delSp modSp">
        <pc:chgData name="Balážová Barbora" userId="ee077b3d-675d-4919-8379-59a15074263d" providerId="ADAL" clId="{F26A2FC8-74A6-4E5F-8C74-2B824DE106C4}" dt="2024-07-01T09:39:29.134" v="8" actId="1076"/>
        <pc:sldMkLst>
          <pc:docMk/>
          <pc:sldMk cId="2879033014" sldId="257"/>
        </pc:sldMkLst>
        <pc:spChg chg="mod">
          <ac:chgData name="Balážová Barbora" userId="ee077b3d-675d-4919-8379-59a15074263d" providerId="ADAL" clId="{F26A2FC8-74A6-4E5F-8C74-2B824DE106C4}" dt="2024-07-01T09:39:29.134" v="8" actId="1076"/>
          <ac:spMkLst>
            <pc:docMk/>
            <pc:sldMk cId="2879033014" sldId="257"/>
            <ac:spMk id="10" creationId="{00000000-0000-0000-0000-000000000000}"/>
          </ac:spMkLst>
        </pc:spChg>
        <pc:picChg chg="add mod">
          <ac:chgData name="Balážová Barbora" userId="ee077b3d-675d-4919-8379-59a15074263d" providerId="ADAL" clId="{F26A2FC8-74A6-4E5F-8C74-2B824DE106C4}" dt="2024-07-01T09:39:25.949" v="7" actId="1076"/>
          <ac:picMkLst>
            <pc:docMk/>
            <pc:sldMk cId="2879033014" sldId="257"/>
            <ac:picMk id="4" creationId="{2C857A28-303D-4B39-A43F-2BE24265A917}"/>
          </ac:picMkLst>
        </pc:picChg>
        <pc:picChg chg="del">
          <ac:chgData name="Balážová Barbora" userId="ee077b3d-675d-4919-8379-59a15074263d" providerId="ADAL" clId="{F26A2FC8-74A6-4E5F-8C74-2B824DE106C4}" dt="2024-07-01T09:39:13.359" v="2" actId="478"/>
          <ac:picMkLst>
            <pc:docMk/>
            <pc:sldMk cId="2879033014" sldId="257"/>
            <ac:picMk id="8" creationId="{4A488812-E048-4286-BBB8-3CAC1579D81D}"/>
          </ac:picMkLst>
        </pc:picChg>
      </pc:sldChg>
      <pc:sldChg chg="modSp">
        <pc:chgData name="Balážová Barbora" userId="ee077b3d-675d-4919-8379-59a15074263d" providerId="ADAL" clId="{F26A2FC8-74A6-4E5F-8C74-2B824DE106C4}" dt="2024-07-01T09:40:02.171" v="17" actId="20577"/>
        <pc:sldMkLst>
          <pc:docMk/>
          <pc:sldMk cId="2287697662" sldId="261"/>
        </pc:sldMkLst>
        <pc:spChg chg="mod">
          <ac:chgData name="Balážová Barbora" userId="ee077b3d-675d-4919-8379-59a15074263d" providerId="ADAL" clId="{F26A2FC8-74A6-4E5F-8C74-2B824DE106C4}" dt="2024-07-01T09:39:56.211" v="13" actId="20577"/>
          <ac:spMkLst>
            <pc:docMk/>
            <pc:sldMk cId="2287697662" sldId="261"/>
            <ac:spMk id="2" creationId="{00000000-0000-0000-0000-000000000000}"/>
          </ac:spMkLst>
        </pc:spChg>
        <pc:spChg chg="mod">
          <ac:chgData name="Balážová Barbora" userId="ee077b3d-675d-4919-8379-59a15074263d" providerId="ADAL" clId="{F26A2FC8-74A6-4E5F-8C74-2B824DE106C4}" dt="2024-07-01T09:40:02.171" v="17" actId="20577"/>
          <ac:spMkLst>
            <pc:docMk/>
            <pc:sldMk cId="2287697662" sldId="261"/>
            <ac:spMk id="3" creationId="{00000000-0000-0000-0000-000000000000}"/>
          </ac:spMkLst>
        </pc:spChg>
      </pc:sldChg>
      <pc:sldChg chg="del">
        <pc:chgData name="Balážová Barbora" userId="ee077b3d-675d-4919-8379-59a15074263d" providerId="ADAL" clId="{F26A2FC8-74A6-4E5F-8C74-2B824DE106C4}" dt="2024-07-01T09:41:14.734" v="18" actId="2696"/>
        <pc:sldMkLst>
          <pc:docMk/>
          <pc:sldMk cId="196049233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3A74-5EBC-44E6-9C58-349CEE189FFD}" type="datetimeFigureOut">
              <a:rPr lang="sk-SK" smtClean="0"/>
              <a:t>1. 7. 2024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853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3A74-5EBC-44E6-9C58-349CEE189FFD}" type="datetimeFigureOut">
              <a:rPr lang="sk-SK" smtClean="0"/>
              <a:t>1. 7. 2024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340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3A74-5EBC-44E6-9C58-349CEE189FFD}" type="datetimeFigureOut">
              <a:rPr lang="sk-SK" smtClean="0"/>
              <a:t>1. 7. 2024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1494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3A74-5EBC-44E6-9C58-349CEE189FFD}" type="datetimeFigureOut">
              <a:rPr lang="sk-SK" smtClean="0"/>
              <a:t>1. 7. 2024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976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3A74-5EBC-44E6-9C58-349CEE189FFD}" type="datetimeFigureOut">
              <a:rPr lang="sk-SK" smtClean="0"/>
              <a:t>1. 7. 2024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101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3A74-5EBC-44E6-9C58-349CEE189FFD}" type="datetimeFigureOut">
              <a:rPr lang="sk-SK" smtClean="0"/>
              <a:t>1. 7. 2024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087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3A74-5EBC-44E6-9C58-349CEE189FFD}" type="datetimeFigureOut">
              <a:rPr lang="sk-SK" smtClean="0"/>
              <a:t>1. 7. 2024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0141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3A74-5EBC-44E6-9C58-349CEE189FFD}" type="datetimeFigureOut">
              <a:rPr lang="sk-SK" smtClean="0"/>
              <a:t>1. 7. 2024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908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3A74-5EBC-44E6-9C58-349CEE189FFD}" type="datetimeFigureOut">
              <a:rPr lang="sk-SK" smtClean="0"/>
              <a:t>1. 7. 2024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4899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3A74-5EBC-44E6-9C58-349CEE189FFD}" type="datetimeFigureOut">
              <a:rPr lang="sk-SK" smtClean="0"/>
              <a:t>1. 7. 2024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009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3A74-5EBC-44E6-9C58-349CEE189FFD}" type="datetimeFigureOut">
              <a:rPr lang="sk-SK" smtClean="0"/>
              <a:t>1. 7. 2024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6906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3A74-5EBC-44E6-9C58-349CEE189FFD}" type="datetimeFigureOut">
              <a:rPr lang="sk-SK" smtClean="0"/>
              <a:t>1. 7. 2024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9381D-2F39-497C-97F3-DABD00BC34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5912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rinfo.iedu.s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61459"/>
            <a:ext cx="9144000" cy="2584399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sk-SK" sz="4000" b="1" dirty="0">
                <a:solidFill>
                  <a:schemeClr val="bg1"/>
                </a:solidFill>
              </a:rPr>
              <a:t>Postup</a:t>
            </a:r>
            <a:r>
              <a:rPr lang="sk-SK" sz="4400" b="1" dirty="0">
                <a:solidFill>
                  <a:schemeClr val="bg1"/>
                </a:solidFill>
              </a:rPr>
              <a:t> vypĺňania výkazu 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 err="1">
                <a:solidFill>
                  <a:schemeClr val="bg1"/>
                </a:solidFill>
              </a:rPr>
              <a:t>zariaden</a:t>
            </a:r>
            <a:r>
              <a:rPr lang="sk-SK" sz="4400" b="1" dirty="0">
                <a:solidFill>
                  <a:schemeClr val="bg1"/>
                </a:solidFill>
              </a:rPr>
              <a:t>í predprimárneho vzdelávania - ZPV</a:t>
            </a:r>
            <a:br>
              <a:rPr lang="sk-SK" sz="4400" b="1" dirty="0">
                <a:solidFill>
                  <a:schemeClr val="bg1"/>
                </a:solidFill>
              </a:rPr>
            </a:b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D6D91F-D41E-4D4A-B7E4-18D14200436C}"/>
              </a:ext>
            </a:extLst>
          </p:cNvPr>
          <p:cNvSpPr/>
          <p:nvPr/>
        </p:nvSpPr>
        <p:spPr>
          <a:xfrm>
            <a:off x="3828078" y="5073134"/>
            <a:ext cx="4298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000" b="1" dirty="0">
                <a:solidFill>
                  <a:srgbClr val="FF0000"/>
                </a:solidFill>
              </a:rPr>
              <a:t>netýka sa to MŠ zaradených v sieti škôl</a:t>
            </a:r>
          </a:p>
        </p:txBody>
      </p:sp>
    </p:spTree>
    <p:extLst>
      <p:ext uri="{BB962C8B-B14F-4D97-AF65-F5344CB8AC3E}">
        <p14:creationId xmlns:p14="http://schemas.microsoft.com/office/powerpoint/2010/main" val="4130294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716594" cy="5400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+mn-lt"/>
              </a:rPr>
              <a:t>Prehľad výkazov a protokolov </a:t>
            </a:r>
            <a:endParaRPr lang="sk-SK" sz="2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719" y="2487995"/>
            <a:ext cx="4066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Po schválení a odoslaní sa protokol aj </a:t>
            </a:r>
          </a:p>
          <a:p>
            <a:r>
              <a:rPr lang="sk-SK" dirty="0"/>
              <a:t>výkaz zobrazia v záložke „Výkazy“ v stave </a:t>
            </a:r>
          </a:p>
          <a:p>
            <a:r>
              <a:rPr lang="sk-SK" dirty="0"/>
              <a:t>„Odoslaný“.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719" y="3585086"/>
            <a:ext cx="4633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Ak zriaďovateľ schváli/preberie Váš protokol, </a:t>
            </a:r>
          </a:p>
          <a:p>
            <a:r>
              <a:rPr lang="sk-SK" dirty="0"/>
              <a:t>uvidíte ho tiež v prehľade výkazov a protokolov. </a:t>
            </a:r>
          </a:p>
          <a:p>
            <a:endParaRPr lang="sk-SK" dirty="0"/>
          </a:p>
        </p:txBody>
      </p:sp>
      <p:sp>
        <p:nvSpPr>
          <p:cNvPr id="8" name="Down Arrow 7"/>
          <p:cNvSpPr/>
          <p:nvPr/>
        </p:nvSpPr>
        <p:spPr>
          <a:xfrm>
            <a:off x="9991877" y="1209922"/>
            <a:ext cx="511277" cy="5205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8479" y="1730430"/>
            <a:ext cx="6218292" cy="2849883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6611368" y="3411325"/>
            <a:ext cx="511277" cy="5205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27087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3893573" cy="5400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+mn-lt"/>
              </a:rPr>
              <a:t>Oprava zamietnutého protokolu </a:t>
            </a:r>
            <a:endParaRPr lang="sk-SK" sz="24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943" y="1942119"/>
            <a:ext cx="43597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600" dirty="0"/>
              <a:t>V prípade</a:t>
            </a:r>
            <a:r>
              <a:rPr lang="en-US" sz="1600" dirty="0"/>
              <a:t>,</a:t>
            </a:r>
            <a:r>
              <a:rPr lang="sk-SK" sz="1600" dirty="0"/>
              <a:t> ak zriaďovateľ zamietne odoslaný </a:t>
            </a:r>
          </a:p>
          <a:p>
            <a:r>
              <a:rPr lang="sk-SK" sz="1600" dirty="0"/>
              <a:t>Protokol, ten sa v prehľade spolu aj s výkazom </a:t>
            </a:r>
          </a:p>
          <a:p>
            <a:r>
              <a:rPr lang="sk-SK" sz="1600" dirty="0"/>
              <a:t>zobrazí v stave „Vrátený“ </a:t>
            </a:r>
            <a:r>
              <a:rPr lang="en-US" sz="1600" dirty="0"/>
              <a:t>.</a:t>
            </a:r>
            <a:endParaRPr lang="sk-SK" sz="1600" dirty="0"/>
          </a:p>
          <a:p>
            <a:endParaRPr lang="sk-SK" sz="1600" dirty="0"/>
          </a:p>
          <a:p>
            <a:r>
              <a:rPr lang="sk-SK" sz="1600" dirty="0"/>
              <a:t>Používateľ si môže dať zobraziť detail vráteného </a:t>
            </a:r>
          </a:p>
          <a:p>
            <a:r>
              <a:rPr lang="sk-SK" sz="1600" dirty="0"/>
              <a:t>výkazu, upraviť v ňom hodnotu počtu detí a </a:t>
            </a:r>
          </a:p>
          <a:p>
            <a:r>
              <a:rPr lang="sk-SK" sz="1600" dirty="0"/>
              <a:t>následne znovu vytvoriť protokol, </a:t>
            </a:r>
          </a:p>
          <a:p>
            <a:r>
              <a:rPr lang="sk-SK" sz="1600" dirty="0"/>
              <a:t>Obdobne, ako </a:t>
            </a:r>
            <a:r>
              <a:rPr lang="en-US" sz="1600" dirty="0" err="1"/>
              <a:t>na</a:t>
            </a:r>
            <a:r>
              <a:rPr lang="en-US" sz="1600" dirty="0"/>
              <a:t> 8. </a:t>
            </a:r>
            <a:r>
              <a:rPr lang="en-US" sz="1600" dirty="0" err="1"/>
              <a:t>slajde</a:t>
            </a:r>
            <a:r>
              <a:rPr lang="en-US" sz="1600" dirty="0"/>
              <a:t> </a:t>
            </a:r>
            <a:r>
              <a:rPr lang="sk-SK" sz="1600" dirty="0"/>
              <a:t>„Vytvorenie</a:t>
            </a:r>
          </a:p>
          <a:p>
            <a:r>
              <a:rPr lang="sk-SK" sz="1600" dirty="0"/>
              <a:t>výkazu a schválenie protokolu“ </a:t>
            </a:r>
            <a:r>
              <a:rPr lang="en-US" sz="1600" dirty="0"/>
              <a:t>.</a:t>
            </a:r>
            <a:endParaRPr lang="sk-SK" sz="1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4880" y="1493115"/>
            <a:ext cx="7110220" cy="3259042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6440264" y="3547295"/>
            <a:ext cx="511277" cy="5205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930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5" y="1881044"/>
            <a:ext cx="10515600" cy="2753302"/>
          </a:xfrm>
        </p:spPr>
        <p:txBody>
          <a:bodyPr>
            <a:normAutofit/>
          </a:bodyPr>
          <a:lstStyle/>
          <a:p>
            <a:r>
              <a:rPr lang="sk-SK" sz="2000" dirty="0"/>
              <a:t>akým spôsobom obdržíte prihlasovacie údaje</a:t>
            </a:r>
          </a:p>
          <a:p>
            <a:r>
              <a:rPr lang="sk-SK" sz="2000" dirty="0"/>
              <a:t>akým spôsobom zadáte deti v povinnom predprimárnom vzdelávaní, ktoré navštevujú Vaše ZPV</a:t>
            </a:r>
          </a:p>
          <a:p>
            <a:r>
              <a:rPr lang="sk-SK" sz="2000" dirty="0"/>
              <a:t>ako vytvoríte výkaz a aké deti sa započítavajú do výkazu </a:t>
            </a:r>
          </a:p>
          <a:p>
            <a:r>
              <a:rPr lang="sk-SK" sz="2000" dirty="0"/>
              <a:t>ako vytvoríte protokol za Vaše ZPV</a:t>
            </a:r>
          </a:p>
          <a:p>
            <a:r>
              <a:rPr lang="sk-SK" sz="2000" dirty="0"/>
              <a:t>ako si môžete vytlačiť protokol za Vaše ZPV </a:t>
            </a:r>
          </a:p>
          <a:p>
            <a:r>
              <a:rPr lang="sk-SK" sz="2000" dirty="0"/>
              <a:t>čo robiť, ak je Váš protokol zamietnutý zriaďovateľom ZPV</a:t>
            </a:r>
          </a:p>
          <a:p>
            <a:endParaRPr lang="sk-SK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2576945" cy="54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400" b="1" dirty="0">
                <a:solidFill>
                  <a:schemeClr val="bg1"/>
                </a:solidFill>
                <a:latin typeface="+mn-lt"/>
              </a:rPr>
              <a:t>Obsah prezentácie</a:t>
            </a:r>
            <a:endParaRPr lang="sk-SK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1" y="1480934"/>
            <a:ext cx="2812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/>
              <a:t>V prezentácii sa dozviete:</a:t>
            </a:r>
          </a:p>
        </p:txBody>
      </p:sp>
    </p:spTree>
    <p:extLst>
      <p:ext uri="{BB962C8B-B14F-4D97-AF65-F5344CB8AC3E}">
        <p14:creationId xmlns:p14="http://schemas.microsoft.com/office/powerpoint/2010/main" val="219649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63813" cy="54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+mn-lt"/>
              </a:rPr>
              <a:t>Portál crinfo.iedu.sk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sk-SK" sz="2400" b="1" dirty="0">
                <a:solidFill>
                  <a:schemeClr val="bg1"/>
                </a:solidFill>
                <a:latin typeface="+mn-lt"/>
              </a:rPr>
              <a:t>záložka </a:t>
            </a:r>
            <a:r>
              <a:rPr lang="sk-SK" sz="2400" b="1" dirty="0" err="1">
                <a:solidFill>
                  <a:schemeClr val="bg1"/>
                </a:solidFill>
                <a:latin typeface="+mn-lt"/>
              </a:rPr>
              <a:t>ŠaŠZ</a:t>
            </a:r>
            <a:r>
              <a:rPr lang="sk-SK" sz="2400" b="1" dirty="0">
                <a:solidFill>
                  <a:schemeClr val="bg1"/>
                </a:solidFill>
                <a:latin typeface="+mn-lt"/>
              </a:rPr>
              <a:t> a zriaďovatelia</a:t>
            </a:r>
            <a:endParaRPr lang="sk-SK" sz="2400" dirty="0">
              <a:latin typeface="+mn-lt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492347" y="1400646"/>
            <a:ext cx="511277" cy="5205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BBD12D-CE02-43E3-A20C-F83020E67769}"/>
              </a:ext>
            </a:extLst>
          </p:cNvPr>
          <p:cNvSpPr/>
          <p:nvPr/>
        </p:nvSpPr>
        <p:spPr>
          <a:xfrm>
            <a:off x="990502" y="1045911"/>
            <a:ext cx="6501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Výber záložky ŠaŠZ a zriaďovatelia na stránke </a:t>
            </a:r>
            <a:r>
              <a:rPr lang="sk-SK" dirty="0">
                <a:hlinkClick r:id="rId2"/>
              </a:rPr>
              <a:t>https://crinfo.iedu.sk/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C857A28-303D-4B39-A43F-2BE24265A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834" y="2037371"/>
            <a:ext cx="10397165" cy="126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3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63148" cy="54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+mn-lt"/>
              </a:rPr>
              <a:t>Prihlásenie sa ZPV do zóny </a:t>
            </a:r>
            <a:r>
              <a:rPr lang="sk-SK" sz="2400" b="1" dirty="0" err="1">
                <a:solidFill>
                  <a:schemeClr val="bg1"/>
                </a:solidFill>
                <a:latin typeface="+mn-lt"/>
              </a:rPr>
              <a:t>ŠaŠZ</a:t>
            </a:r>
            <a:r>
              <a:rPr lang="sk-SK" sz="2400" b="1" dirty="0">
                <a:solidFill>
                  <a:schemeClr val="bg1"/>
                </a:solidFill>
                <a:latin typeface="+mn-lt"/>
              </a:rPr>
              <a:t> a zriaďovatelia</a:t>
            </a:r>
            <a:endParaRPr lang="sk-SK" sz="2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7939" y="3522346"/>
            <a:ext cx="326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Meno používateľa</a:t>
            </a:r>
            <a:r>
              <a:rPr lang="sk-SK" dirty="0"/>
              <a:t> =  </a:t>
            </a:r>
            <a:r>
              <a:rPr lang="sk-SK" b="1" dirty="0"/>
              <a:t>EDUID</a:t>
            </a:r>
            <a:r>
              <a:rPr lang="sk-SK" dirty="0"/>
              <a:t> ZPV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7939" y="4221671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/>
              <a:t>Heslo</a:t>
            </a:r>
            <a:r>
              <a:rPr lang="sk-SK" dirty="0"/>
              <a:t> =  k účtu </a:t>
            </a:r>
          </a:p>
        </p:txBody>
      </p:sp>
      <p:sp>
        <p:nvSpPr>
          <p:cNvPr id="8" name="BlokTextu 4"/>
          <p:cNvSpPr txBox="1"/>
          <p:nvPr/>
        </p:nvSpPr>
        <p:spPr>
          <a:xfrm>
            <a:off x="6200534" y="3522346"/>
            <a:ext cx="330010" cy="400110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BlokTextu 5"/>
          <p:cNvSpPr txBox="1"/>
          <p:nvPr/>
        </p:nvSpPr>
        <p:spPr>
          <a:xfrm>
            <a:off x="6200534" y="4208317"/>
            <a:ext cx="330010" cy="400110"/>
          </a:xfrm>
          <a:prstGeom prst="rect">
            <a:avLst/>
          </a:prstGeom>
          <a:solidFill>
            <a:srgbClr val="FF0000"/>
          </a:solidFill>
          <a:ln w="127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sz="2000" b="1" dirty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404" y="2336654"/>
            <a:ext cx="3705225" cy="3743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3773" y="1115161"/>
            <a:ext cx="7082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Prihlasovacie údaje sú zasielané na emailovú adresu štatutárneho orgánu </a:t>
            </a:r>
          </a:p>
          <a:p>
            <a:r>
              <a:rPr lang="sk-SK" dirty="0"/>
              <a:t>zriaďovateľa ZPV po zápise zariadenia do registra ZPV</a:t>
            </a:r>
          </a:p>
        </p:txBody>
      </p:sp>
    </p:spTree>
    <p:extLst>
      <p:ext uri="{BB962C8B-B14F-4D97-AF65-F5344CB8AC3E}">
        <p14:creationId xmlns:p14="http://schemas.microsoft.com/office/powerpoint/2010/main" val="200655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674373" cy="54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+mn-lt"/>
              </a:rPr>
              <a:t>Úvodná obrazovka</a:t>
            </a:r>
            <a:endParaRPr lang="sk-SK" sz="24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9240E7-4488-4D50-9BEA-210B40EC94F3}"/>
              </a:ext>
            </a:extLst>
          </p:cNvPr>
          <p:cNvSpPr/>
          <p:nvPr/>
        </p:nvSpPr>
        <p:spPr>
          <a:xfrm>
            <a:off x="242918" y="1390215"/>
            <a:ext cx="3313664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Zobrazenie úvodnej obrazovky </a:t>
            </a:r>
          </a:p>
          <a:p>
            <a:r>
              <a:rPr lang="sk-SK" dirty="0"/>
              <a:t>s údajmi ZPV a zriaďovateľa ZPV.</a:t>
            </a:r>
          </a:p>
          <a:p>
            <a:endParaRPr lang="sk-SK" dirty="0"/>
          </a:p>
          <a:p>
            <a:r>
              <a:rPr lang="sk-SK" dirty="0"/>
              <a:t>Na tejto obrazovke zadáte všetky </a:t>
            </a:r>
          </a:p>
          <a:p>
            <a:r>
              <a:rPr lang="sk-SK" dirty="0"/>
              <a:t>deti, ktoré vo Vašom ZPV plnia </a:t>
            </a:r>
          </a:p>
          <a:p>
            <a:r>
              <a:rPr lang="sk-SK" dirty="0"/>
              <a:t>povinné predprimárne </a:t>
            </a:r>
          </a:p>
          <a:p>
            <a:r>
              <a:rPr lang="sk-SK" dirty="0"/>
              <a:t>vzdelávanie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7804" y="110435"/>
            <a:ext cx="7580749" cy="662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8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" y="0"/>
            <a:ext cx="12192001" cy="5400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+mn-lt"/>
              </a:rPr>
              <a:t>Pridanie, zrušenie, vymazanie záznamu zo zoznamu detí</a:t>
            </a:r>
            <a:r>
              <a:rPr lang="sk-SK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sk-SK" sz="2400" b="1" dirty="0">
                <a:solidFill>
                  <a:schemeClr val="bg1"/>
                </a:solidFill>
                <a:latin typeface="+mn-lt"/>
              </a:rPr>
              <a:t>plniacich povinné </a:t>
            </a:r>
            <a:r>
              <a:rPr lang="sk-SK" sz="2400" b="1" dirty="0" err="1">
                <a:solidFill>
                  <a:schemeClr val="bg1"/>
                </a:solidFill>
                <a:latin typeface="+mn-lt"/>
              </a:rPr>
              <a:t>predprimárne</a:t>
            </a:r>
            <a:r>
              <a:rPr lang="sk-SK" sz="2400" b="1" dirty="0">
                <a:solidFill>
                  <a:schemeClr val="bg1"/>
                </a:solidFill>
                <a:latin typeface="+mn-lt"/>
              </a:rPr>
              <a:t> vzdelávanie </a:t>
            </a:r>
            <a:endParaRPr lang="sk-SK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816" y="1117928"/>
            <a:ext cx="393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Používateľ stlačením tlačidla </a:t>
            </a:r>
          </a:p>
          <a:p>
            <a:r>
              <a:rPr lang="sk-SK" dirty="0"/>
              <a:t>môže vytvoriť nový záznam.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801" y="1117928"/>
            <a:ext cx="966280" cy="360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313" y="1922067"/>
            <a:ext cx="3647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Používateľ stlačením tlačidla</a:t>
            </a:r>
          </a:p>
          <a:p>
            <a:r>
              <a:rPr lang="sk-SK" dirty="0"/>
              <a:t>môže ukončiť editáciu záznamu.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575" y="1939791"/>
            <a:ext cx="402288" cy="3054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0816" y="2723081"/>
            <a:ext cx="4115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Používateľ stlačením tlačidla</a:t>
            </a:r>
          </a:p>
          <a:p>
            <a:r>
              <a:rPr lang="sk-SK" dirty="0"/>
              <a:t>zruší vykonané zmeny v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zázname.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575" y="2726206"/>
            <a:ext cx="403978" cy="3262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0816" y="3529300"/>
            <a:ext cx="3647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Používateľ stlačením tlačidla</a:t>
            </a:r>
          </a:p>
          <a:p>
            <a:r>
              <a:rPr lang="sk-SK" dirty="0"/>
              <a:t>môže vymazať záznam z obrazovky.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264" y="3537682"/>
            <a:ext cx="400511" cy="343295"/>
          </a:xfrm>
          <a:prstGeom prst="rect">
            <a:avLst/>
          </a:prstGeom>
        </p:spPr>
      </p:pic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807527" y="1872203"/>
            <a:ext cx="6860426" cy="211039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0816" y="4335519"/>
            <a:ext cx="349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Stlačením tlačidla            používateľ </a:t>
            </a:r>
          </a:p>
          <a:p>
            <a:r>
              <a:rPr lang="sk-SK" dirty="0"/>
              <a:t>uloží vykonané zmeny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5845" y="4352197"/>
            <a:ext cx="554271" cy="32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8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969327" cy="54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+mn-lt"/>
              </a:rPr>
              <a:t>Zoznam výkazov a protokolov </a:t>
            </a:r>
            <a:endParaRPr lang="sk-SK" sz="24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720" y="2140178"/>
            <a:ext cx="6954884" cy="293661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4424514" y="4320431"/>
            <a:ext cx="511277" cy="5205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Down Arrow 6"/>
          <p:cNvSpPr/>
          <p:nvPr/>
        </p:nvSpPr>
        <p:spPr>
          <a:xfrm>
            <a:off x="9763655" y="1594594"/>
            <a:ext cx="511277" cy="5205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TextBox 1"/>
          <p:cNvSpPr txBox="1"/>
          <p:nvPr/>
        </p:nvSpPr>
        <p:spPr>
          <a:xfrm>
            <a:off x="283018" y="863165"/>
            <a:ext cx="5225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Zobrazí sa výkaz vygenerovaný pre Vaše ZPV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a </a:t>
            </a:r>
          </a:p>
          <a:p>
            <a:r>
              <a:rPr lang="sk-SK" dirty="0"/>
              <a:t>v prípade, ak už je vytvorený protokol, aj protokol ZPV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3018" y="1788545"/>
            <a:ext cx="33073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Na začiatku je výkaz prázdny, </a:t>
            </a:r>
          </a:p>
          <a:p>
            <a:r>
              <a:rPr lang="sk-SK" dirty="0"/>
              <a:t>postupne môže nadobúdať stavy: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Uložený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Odoslaný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Vrátený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018" y="3542871"/>
            <a:ext cx="32032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Protokol môže nadobúdať stavy: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Odoslaný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Schválený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/>
              <a:t>Vrátený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3018" y="5020198"/>
            <a:ext cx="352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Pre zobrazenie detailu výkazu stlačí </a:t>
            </a:r>
          </a:p>
          <a:p>
            <a:r>
              <a:rPr lang="sk-SK" dirty="0"/>
              <a:t>používateľ tlačidlo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644" y="5343363"/>
            <a:ext cx="276225" cy="276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1719" y="2115103"/>
            <a:ext cx="6954885" cy="150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5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466735" cy="54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+mn-lt"/>
              </a:rPr>
              <a:t>Vytvorenie výkazu a schválenie protokolu </a:t>
            </a:r>
            <a:endParaRPr lang="sk-SK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08776"/>
            <a:ext cx="4454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Používateľ môže aktualizovať aktuálny údaj údajom z RIS po stlačení tlačidla.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933" y="2860127"/>
            <a:ext cx="1553068" cy="2581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1" y="3385000"/>
            <a:ext cx="5735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Používateľ stlačením tlačidla             uloží aktuálny výkaz a pokiaľ nie je vytvorený protokol, uvedený počet detí sa môže zmeniť.</a:t>
            </a:r>
            <a:endParaRPr lang="sk-SK" sz="11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435" y="3408836"/>
            <a:ext cx="413365" cy="2497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880" y="4406047"/>
            <a:ext cx="1383183" cy="2387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1837679"/>
            <a:ext cx="5701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/>
              <a:t>Pri otvorení prázdneho výkazu sa hodnota prednastaví na hodnotu </a:t>
            </a:r>
          </a:p>
          <a:p>
            <a:r>
              <a:rPr lang="sk-SK" sz="1400" dirty="0"/>
              <a:t>vypočítanú podľa počtu detí, ktoré ste zadali a spĺňajú uvedenú podmienku.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066580"/>
            <a:ext cx="570739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/>
              <a:t>Do výkazu sa započítavajú deti, pre ktoré je </a:t>
            </a:r>
            <a:r>
              <a:rPr lang="sk-SK" sz="1400" dirty="0" err="1"/>
              <a:t>predprimárne</a:t>
            </a:r>
            <a:r>
              <a:rPr lang="sk-SK" sz="1400" dirty="0"/>
              <a:t> </a:t>
            </a:r>
          </a:p>
          <a:p>
            <a:r>
              <a:rPr lang="sk-SK" sz="1400" dirty="0"/>
              <a:t>vzdelávanie povinné, t. j. deti ktoré k 31. 08. RRRR dovŕšili vek 5 rokov a deti </a:t>
            </a:r>
          </a:p>
          <a:p>
            <a:r>
              <a:rPr lang="sk-SK" sz="1400" dirty="0"/>
              <a:t>pokračujúce v plnení povinného </a:t>
            </a:r>
            <a:r>
              <a:rPr lang="sk-SK" sz="1400" dirty="0" err="1"/>
              <a:t>predprimárneho</a:t>
            </a:r>
            <a:r>
              <a:rPr lang="sk-SK" sz="1400" dirty="0"/>
              <a:t> vzdelávania.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50434" y="4139472"/>
            <a:ext cx="58687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/>
              <a:t>Ak používateľ zadal do výkazu počet detí zodpovedajúci stavu k 15. 09. RRRR </a:t>
            </a:r>
          </a:p>
          <a:p>
            <a:r>
              <a:rPr lang="sk-SK" sz="1400" dirty="0"/>
              <a:t>a už si nepraje túto hodnotu meniť, stlačením tlačidla </a:t>
            </a:r>
          </a:p>
          <a:p>
            <a:r>
              <a:rPr lang="sk-SK" sz="1400" dirty="0"/>
              <a:t>vytvorí protokol ZPV a zároveň ho systém odošle „elektronicky“ zriaďovateľovi.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818288" y="54709"/>
            <a:ext cx="6304965" cy="64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9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2916382" cy="54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chemeClr val="bg1"/>
                </a:solidFill>
                <a:latin typeface="+mn-lt"/>
              </a:rPr>
              <a:t>Zobrazenie protokolu </a:t>
            </a:r>
            <a:endParaRPr lang="sk-SK" sz="24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368" y="4471775"/>
            <a:ext cx="445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Používateľ stlačením tlačidla </a:t>
            </a:r>
          </a:p>
          <a:p>
            <a:r>
              <a:rPr lang="sk-SK" dirty="0"/>
              <a:t>môže vytlačiť protokol.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1457395"/>
            <a:ext cx="5272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 schválení výkazu sa vytvorí a zobrazí  protokol </a:t>
            </a:r>
          </a:p>
          <a:p>
            <a:r>
              <a:rPr lang="sk-SK" dirty="0"/>
              <a:t>v stave „Odoslaný“.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922" y="4471775"/>
            <a:ext cx="1190588" cy="324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67878"/>
            <a:ext cx="3633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Po odoslaní protokolu už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nie je možné meniť ani výkaz ani vytvoriť nový protokol.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308266"/>
            <a:ext cx="478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Vytlačený protokol odovzdáte zriaďovateľovi ZPV.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358285"/>
            <a:ext cx="51196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Meniť výkaz a vytvoriť protokol je možné iba ak </a:t>
            </a:r>
          </a:p>
          <a:p>
            <a:r>
              <a:rPr lang="sk-SK" dirty="0"/>
              <a:t>zriaďovateľ protokol zamietne (vráti) – zmení sa stav </a:t>
            </a:r>
          </a:p>
          <a:p>
            <a:r>
              <a:rPr lang="sk-SK" dirty="0"/>
              <a:t>na „„Vrátený“.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8407" y="-10215562"/>
            <a:ext cx="8557243" cy="88153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617" y="49474"/>
            <a:ext cx="6423592" cy="661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3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6351</TotalTime>
  <Words>589</Words>
  <Application>Microsoft Office PowerPoint</Application>
  <PresentationFormat>Širokouhlá</PresentationFormat>
  <Paragraphs>89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Postup vypĺňania výkazu  zariadení predprimárneho vzdelávania - ZPV </vt:lpstr>
      <vt:lpstr>Prezentácia programu PowerPoint</vt:lpstr>
      <vt:lpstr>Portál crinfo.iedu.sk – záložka ŠaŠZ a zriaďovatelia</vt:lpstr>
      <vt:lpstr>Prihlásenie sa ZPV do zóny ŠaŠZ a zriaďovatelia</vt:lpstr>
      <vt:lpstr>Úvodná obrazovka</vt:lpstr>
      <vt:lpstr>Pridanie, zrušenie, vymazanie záznamu zo zoznamu detí plniacich povinné predprimárne vzdelávanie </vt:lpstr>
      <vt:lpstr>Zoznam výkazov a protokolov </vt:lpstr>
      <vt:lpstr>Vytvorenie výkazu a schválenie protokolu </vt:lpstr>
      <vt:lpstr>Zobrazenie protokolu </vt:lpstr>
      <vt:lpstr>Prehľad výkazov a protokolov </vt:lpstr>
      <vt:lpstr>Oprava zamietnutého protokolu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Postup pre vypĺňanie výkazu zariadenia predprimárneho vzdelávania</dc:title>
  <dc:creator>Parobok Erik</dc:creator>
  <cp:lastModifiedBy>Balážová Barbora</cp:lastModifiedBy>
  <cp:revision>58</cp:revision>
  <dcterms:created xsi:type="dcterms:W3CDTF">2021-09-10T09:06:50Z</dcterms:created>
  <dcterms:modified xsi:type="dcterms:W3CDTF">2024-07-01T09:41:21Z</dcterms:modified>
</cp:coreProperties>
</file>